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4" r:id="rId13"/>
    <p:sldId id="2134805750" r:id="rId14"/>
    <p:sldId id="2134805747" r:id="rId15"/>
    <p:sldId id="2134805749" r:id="rId16"/>
    <p:sldId id="2134805748" r:id="rId17"/>
    <p:sldId id="2134805735" r:id="rId18"/>
    <p:sldId id="2134805737" r:id="rId19"/>
    <p:sldId id="2134805738" r:id="rId20"/>
    <p:sldId id="2134805733" r:id="rId21"/>
    <p:sldId id="2076137127" r:id="rId22"/>
    <p:sldId id="2134805717" r:id="rId23"/>
    <p:sldId id="2134805711" r:id="rId24"/>
    <p:sldId id="5041" r:id="rId25"/>
    <p:sldId id="4971" r:id="rId26"/>
    <p:sldId id="5042" r:id="rId27"/>
    <p:sldId id="2630" r:id="rId28"/>
    <p:sldId id="2631" r:id="rId29"/>
    <p:sldId id="2632" r:id="rId30"/>
    <p:sldId id="2134805741" r:id="rId31"/>
    <p:sldId id="2134805742" r:id="rId32"/>
    <p:sldId id="2134805743" r:id="rId33"/>
    <p:sldId id="2589" r:id="rId34"/>
    <p:sldId id="2636" r:id="rId35"/>
    <p:sldId id="2587" r:id="rId36"/>
    <p:sldId id="2591" r:id="rId37"/>
    <p:sldId id="2584" r:id="rId38"/>
    <p:sldId id="2576" r:id="rId39"/>
    <p:sldId id="2586" r:id="rId40"/>
    <p:sldId id="2625" r:id="rId41"/>
    <p:sldId id="2543" r:id="rId42"/>
    <p:sldId id="2578" r:id="rId43"/>
    <p:sldId id="1993" r:id="rId44"/>
    <p:sldId id="2134805714" r:id="rId45"/>
    <p:sldId id="2134805745" r:id="rId46"/>
    <p:sldId id="2542" r:id="rId47"/>
    <p:sldId id="2544" r:id="rId48"/>
    <p:sldId id="2546" r:id="rId49"/>
    <p:sldId id="2548" r:id="rId50"/>
    <p:sldId id="2550" r:id="rId51"/>
    <p:sldId id="2552" r:id="rId52"/>
    <p:sldId id="2572" r:id="rId53"/>
    <p:sldId id="2134805746" r:id="rId54"/>
    <p:sldId id="2570"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4"/>
            <p14:sldId id="2134805750"/>
            <p14:sldId id="2134805747"/>
            <p14:sldId id="2134805749"/>
            <p14:sldId id="2134805748"/>
            <p14:sldId id="2134805735"/>
            <p14:sldId id="2134805737"/>
            <p14:sldId id="2134805738"/>
            <p14:sldId id="2134805733"/>
            <p14:sldId id="2076137127"/>
          </p14:sldIdLst>
        </p14:section>
        <p14:section name="Microsoft 365 Defender" id="{9A603BEC-B55F-47B6-8AC7-F7BEBBCECE4F}">
          <p14:sldIdLst>
            <p14:sldId id="2134805717"/>
            <p14:sldId id="2134805711"/>
            <p14:sldId id="5041"/>
            <p14:sldId id="4971"/>
            <p14:sldId id="5042"/>
            <p14:sldId id="2630"/>
            <p14:sldId id="2631"/>
            <p14:sldId id="2632"/>
            <p14:sldId id="2134805741"/>
            <p14:sldId id="2134805742"/>
            <p14:sldId id="2134805743"/>
            <p14:sldId id="2589"/>
            <p14:sldId id="2636"/>
            <p14:sldId id="2587"/>
            <p14:sldId id="2591"/>
            <p14:sldId id="2584"/>
            <p14:sldId id="2576"/>
            <p14:sldId id="2586"/>
          </p14:sldIdLst>
        </p14:section>
        <p14:section name="Microsoft Defender for Cloud" id="{BBCB4698-006C-49C2-9673-DC380C37FCC5}">
          <p14:sldIdLst>
            <p14:sldId id="2625"/>
            <p14:sldId id="2543"/>
            <p14:sldId id="2578"/>
          </p14:sldIdLst>
        </p14:section>
        <p14:section name="Microsoft Sentinel" id="{BC4C9ED7-F076-4178-9D47-6DC7EC682F25}">
          <p14:sldIdLst>
            <p14:sldId id="1993"/>
            <p14:sldId id="2134805714"/>
            <p14:sldId id="2134805745"/>
            <p14:sldId id="2542"/>
            <p14:sldId id="2544"/>
            <p14:sldId id="2546"/>
            <p14:sldId id="2548"/>
            <p14:sldId id="2550"/>
            <p14:sldId id="2552"/>
            <p14:sldId id="2572"/>
            <p14:sldId id="2134805746"/>
            <p14:sldId id="25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E58B-80CF-43A6-942C-A2831214FCD8}" v="252" dt="2021-08-06T13:48:5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5256" autoAdjust="0"/>
  </p:normalViewPr>
  <p:slideViewPr>
    <p:cSldViewPr snapToGrid="0" snapToObjects="1">
      <p:cViewPr varScale="1">
        <p:scale>
          <a:sx n="146" d="100"/>
          <a:sy n="146" d="100"/>
        </p:scale>
        <p:origin x="762" y="11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link: https://www.microsoft.com/videoplayer/embed/RE4bOeh?rel=0</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Thu, 8/25/2022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174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E6E6E6"/>
                </a:solidFill>
                <a:effectLst/>
                <a:latin typeface="Segoe UI" panose="020B0502040204020203" pitchFamily="34" charset="0"/>
              </a:rPr>
              <a:t>The following list describes the illustration steps.</a:t>
            </a:r>
          </a:p>
          <a:p>
            <a:pPr algn="l"/>
            <a:r>
              <a:rPr lang="en-US" sz="2000" b="0" i="0" dirty="0">
                <a:solidFill>
                  <a:srgbClr val="E6E6E6"/>
                </a:solidFill>
                <a:effectLst/>
                <a:latin typeface="Segoe UI" panose="020B0502040204020203" pitchFamily="34" charset="0"/>
              </a:rPr>
              <a:t>1- Devices are on-boarded through one of the supported management tools.</a:t>
            </a:r>
          </a:p>
          <a:p>
            <a:pPr algn="l"/>
            <a:r>
              <a:rPr lang="en-US" sz="2000" b="0" i="0" dirty="0">
                <a:solidFill>
                  <a:srgbClr val="E6E6E6"/>
                </a:solidFill>
                <a:effectLst/>
                <a:latin typeface="Segoe UI" panose="020B0502040204020203" pitchFamily="34" charset="0"/>
              </a:rPr>
              <a:t>2- On-boarded devices provide and respond to Microsoft Defender for Endpoint signal data.</a:t>
            </a:r>
          </a:p>
          <a:p>
            <a:pPr algn="l"/>
            <a:r>
              <a:rPr lang="en-US" sz="2000" b="0" i="0" dirty="0">
                <a:solidFill>
                  <a:srgbClr val="E6E6E6"/>
                </a:solidFill>
                <a:effectLst/>
                <a:latin typeface="Segoe UI" panose="020B0502040204020203" pitchFamily="34" charset="0"/>
              </a:rPr>
              <a:t>3- Managed devices are joined and/or enrolled in Azure Active Directory.</a:t>
            </a:r>
          </a:p>
          <a:p>
            <a:pPr algn="l"/>
            <a:r>
              <a:rPr lang="en-US" sz="2000" b="0" i="0" dirty="0">
                <a:solidFill>
                  <a:srgbClr val="E6E6E6"/>
                </a:solidFill>
                <a:effectLst/>
                <a:latin typeface="Segoe UI" panose="020B0502040204020203" pitchFamily="34" charset="0"/>
              </a:rPr>
              <a:t>4- Domain-joined Windows devices are synchronized to Azure Active Directory using Azure Active Directory Connect.</a:t>
            </a:r>
          </a:p>
          <a:p>
            <a:pPr algn="l"/>
            <a:r>
              <a:rPr lang="en-US" sz="2000" b="0" i="0" dirty="0">
                <a:solidFill>
                  <a:srgbClr val="E6E6E6"/>
                </a:solidFill>
                <a:effectLst/>
                <a:latin typeface="Segoe UI" panose="020B0502040204020203" pitchFamily="34" charset="0"/>
              </a:rPr>
              <a:t>5- Microsoft Defender for Endpoint alerts, investigations, and responses are managed in Microsoft 365 Defender.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 as appropriate: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 – Advanced hunting</a:t>
            </a:r>
          </a:p>
          <a:p>
            <a:r>
              <a:rPr lang="en-US" sz="900" dirty="0"/>
              <a:t>https://www.microsoft.com/en-us/videoplayer/embed/RE4bGqo</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Thu, 8/25/2022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724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Detect and respond to modern attacks with unified SIEM and </a:t>
            </a:r>
            <a:r>
              <a:rPr lang="en-US" sz="800" b="1" kern="1200">
                <a:solidFill>
                  <a:schemeClr val="tx1"/>
                </a:solidFill>
                <a:effectLst/>
                <a:latin typeface="Segoe UI Light" pitchFamily="34" charset="0"/>
                <a:ea typeface="+mn-ea"/>
                <a:cs typeface="+mn-cs"/>
              </a:rPr>
              <a:t>XDR capabilities</a:t>
            </a:r>
            <a:endParaRPr lang="en-US" sz="800" b="1" kern="1200" dirty="0">
              <a:solidFill>
                <a:schemeClr val="tx1"/>
              </a:solidFill>
              <a:effectLst/>
              <a:latin typeface="Segoe UI Light" pitchFamily="34" charset="0"/>
              <a:ea typeface="+mn-ea"/>
              <a:cs typeface="+mn-cs"/>
            </a:endParaRP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Declare and reuse variables</a:t>
            </a:r>
          </a:p>
          <a:p>
            <a:pPr algn="l"/>
            <a:r>
              <a:rPr lang="en-US" b="0"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8947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493056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20</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8120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8/25/2022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20"/>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2103" y="7145"/>
            <a:ext cx="5324747" cy="900905"/>
          </a:xfrm>
        </p:spPr>
        <p:txBody>
          <a:bodyPr/>
          <a:lstStyle/>
          <a:p>
            <a:r>
              <a:rPr lang="en-US" sz="2800" dirty="0">
                <a:solidFill>
                  <a:schemeClr val="bg1"/>
                </a:solidFill>
              </a:rPr>
              <a:t>Exam SC-200: Microsoft Security Operations Analyst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descr="A picture containing text, sign, blue&#10;&#10;Description automatically generated">
            <a:extLst>
              <a:ext uri="{FF2B5EF4-FFF2-40B4-BE49-F238E27FC236}">
                <a16:creationId xmlns:a16="http://schemas.microsoft.com/office/drawing/2014/main" id="{3FB18138-BA75-EEAB-7B3E-3E4AB84F95CB}"/>
              </a:ext>
            </a:extLst>
          </p:cNvPr>
          <p:cNvPicPr>
            <a:picLocks noChangeAspect="1"/>
          </p:cNvPicPr>
          <p:nvPr/>
        </p:nvPicPr>
        <p:blipFill>
          <a:blip r:embed="rId2"/>
          <a:stretch>
            <a:fillRect/>
          </a:stretch>
        </p:blipFill>
        <p:spPr>
          <a:xfrm>
            <a:off x="4696097" y="1121148"/>
            <a:ext cx="3396343" cy="3396343"/>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3E02273-7B74-35E6-36F3-9D66135F612A}"/>
              </a:ext>
            </a:extLst>
          </p:cNvPr>
          <p:cNvPicPr>
            <a:picLocks noChangeAspect="1"/>
          </p:cNvPicPr>
          <p:nvPr/>
        </p:nvPicPr>
        <p:blipFill>
          <a:blip r:embed="rId2"/>
          <a:stretch>
            <a:fillRect/>
          </a:stretch>
        </p:blipFill>
        <p:spPr>
          <a:xfrm>
            <a:off x="1700571" y="1790797"/>
            <a:ext cx="5742857" cy="1561905"/>
          </a:xfrm>
          <a:prstGeom prst="rect">
            <a:avLst/>
          </a:prstGeom>
        </p:spPr>
      </p:pic>
    </p:spTree>
    <p:extLst>
      <p:ext uri="{BB962C8B-B14F-4D97-AF65-F5344CB8AC3E}">
        <p14:creationId xmlns:p14="http://schemas.microsoft.com/office/powerpoint/2010/main" val="6526814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9FAA4641-DBE8-71B0-66D7-15B0F5AEBFC9}"/>
              </a:ext>
            </a:extLst>
          </p:cNvPr>
          <p:cNvPicPr>
            <a:picLocks noChangeAspect="1"/>
          </p:cNvPicPr>
          <p:nvPr/>
        </p:nvPicPr>
        <p:blipFill>
          <a:blip r:embed="rId2"/>
          <a:stretch>
            <a:fillRect/>
          </a:stretch>
        </p:blipFill>
        <p:spPr>
          <a:xfrm>
            <a:off x="1762476" y="386035"/>
            <a:ext cx="5619048" cy="4371429"/>
          </a:xfrm>
          <a:prstGeom prst="rect">
            <a:avLst/>
          </a:prstGeom>
        </p:spPr>
      </p:pic>
    </p:spTree>
    <p:extLst>
      <p:ext uri="{BB962C8B-B14F-4D97-AF65-F5344CB8AC3E}">
        <p14:creationId xmlns:p14="http://schemas.microsoft.com/office/powerpoint/2010/main" val="9286789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B130390-F44B-D069-C1A8-1FAE9B68FB71}"/>
              </a:ext>
            </a:extLst>
          </p:cNvPr>
          <p:cNvPicPr>
            <a:picLocks noChangeAspect="1"/>
          </p:cNvPicPr>
          <p:nvPr/>
        </p:nvPicPr>
        <p:blipFill>
          <a:blip r:embed="rId2"/>
          <a:stretch>
            <a:fillRect/>
          </a:stretch>
        </p:blipFill>
        <p:spPr>
          <a:xfrm>
            <a:off x="1767238" y="705083"/>
            <a:ext cx="5609524" cy="3733333"/>
          </a:xfrm>
          <a:prstGeom prst="rect">
            <a:avLst/>
          </a:prstGeom>
        </p:spPr>
      </p:pic>
    </p:spTree>
    <p:extLst>
      <p:ext uri="{BB962C8B-B14F-4D97-AF65-F5344CB8AC3E}">
        <p14:creationId xmlns:p14="http://schemas.microsoft.com/office/powerpoint/2010/main" val="5566789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CF3B3-826C-6E99-58F1-BEBDB981C67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105A292-C25C-CC0D-680F-4503C9D87649}"/>
              </a:ext>
            </a:extLst>
          </p:cNvPr>
          <p:cNvPicPr>
            <a:picLocks noChangeAspect="1"/>
          </p:cNvPicPr>
          <p:nvPr/>
        </p:nvPicPr>
        <p:blipFill>
          <a:blip r:embed="rId2"/>
          <a:stretch>
            <a:fillRect/>
          </a:stretch>
        </p:blipFill>
        <p:spPr>
          <a:xfrm>
            <a:off x="1781524" y="571750"/>
            <a:ext cx="5580952" cy="4000000"/>
          </a:xfrm>
          <a:prstGeom prst="rect">
            <a:avLst/>
          </a:prstGeom>
        </p:spPr>
      </p:pic>
    </p:spTree>
    <p:extLst>
      <p:ext uri="{BB962C8B-B14F-4D97-AF65-F5344CB8AC3E}">
        <p14:creationId xmlns:p14="http://schemas.microsoft.com/office/powerpoint/2010/main" val="42157796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615720" y="1375724"/>
            <a:ext cx="3590636" cy="2862083"/>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63BC11B6-2B3A-7746-D801-E230B1BAC1C5}"/>
              </a:ext>
            </a:extLst>
          </p:cNvPr>
          <p:cNvPicPr>
            <a:picLocks noChangeAspect="1"/>
          </p:cNvPicPr>
          <p:nvPr/>
        </p:nvPicPr>
        <p:blipFill>
          <a:blip r:embed="rId3"/>
          <a:stretch>
            <a:fillRect/>
          </a:stretch>
        </p:blipFill>
        <p:spPr>
          <a:xfrm>
            <a:off x="13063" y="2033725"/>
            <a:ext cx="1076050" cy="1076050"/>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timw.info/sc200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Microsoft 365 Defender</a:t>
            </a:r>
          </a:p>
        </p:txBody>
      </p:sp>
    </p:spTree>
    <p:extLst>
      <p:ext uri="{BB962C8B-B14F-4D97-AF65-F5344CB8AC3E}">
        <p14:creationId xmlns:p14="http://schemas.microsoft.com/office/powerpoint/2010/main" val="411942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3" name="Content Placeholder 2">
            <a:extLst>
              <a:ext uri="{FF2B5EF4-FFF2-40B4-BE49-F238E27FC236}">
                <a16:creationId xmlns:a16="http://schemas.microsoft.com/office/drawing/2014/main" id="{AB634DA8-835B-CE19-654F-0EB6C05E83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065570"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872768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987956" y="627810"/>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4132336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Microsoft 365 Defender</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892054" y="560553"/>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318843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18586"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220213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3" name="Content Placeholder 2">
            <a:extLst>
              <a:ext uri="{FF2B5EF4-FFF2-40B4-BE49-F238E27FC236}">
                <a16:creationId xmlns:a16="http://schemas.microsoft.com/office/drawing/2014/main" id="{A0B3A23D-5629-9D25-DCE2-E10666D8C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Alerts</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330464" y="1065594"/>
            <a:ext cx="8664558" cy="3249209"/>
          </a:xfrm>
          <a:prstGeom prst="rect">
            <a:avLst/>
          </a:prstGeom>
        </p:spPr>
      </p:pic>
    </p:spTree>
    <p:extLst>
      <p:ext uri="{BB962C8B-B14F-4D97-AF65-F5344CB8AC3E}">
        <p14:creationId xmlns:p14="http://schemas.microsoft.com/office/powerpoint/2010/main" val="239166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automated investigations</a:t>
            </a:r>
          </a:p>
        </p:txBody>
      </p:sp>
      <p:sp>
        <p:nvSpPr>
          <p:cNvPr id="6" name="Text Placeholder 5"/>
          <p:cNvSpPr>
            <a:spLocks noGrp="1"/>
          </p:cNvSpPr>
          <p:nvPr>
            <p:ph idx="1"/>
          </p:nvPr>
        </p:nvSpPr>
        <p:spPr/>
        <p:txBody>
          <a:bodyPr/>
          <a:lstStyle/>
          <a:p>
            <a:pPr lvl="1"/>
            <a:r>
              <a:rPr lang="en-US" sz="1800" dirty="0"/>
              <a:t>How the automated investigation starts</a:t>
            </a:r>
          </a:p>
        </p:txBody>
      </p:sp>
      <p:sp>
        <p:nvSpPr>
          <p:cNvPr id="2" name="Text Placeholder 1"/>
          <p:cNvSpPr>
            <a:spLocks noGrp="1"/>
          </p:cNvSpPr>
          <p:nvPr>
            <p:ph type="body" sz="quarter" idx="4294967295"/>
          </p:nvPr>
        </p:nvSpPr>
        <p:spPr>
          <a:xfrm>
            <a:off x="1355725" y="1941513"/>
            <a:ext cx="7788275" cy="319087"/>
          </a:xfrm>
        </p:spPr>
        <p:txBody>
          <a:bodyPr/>
          <a:lstStyle/>
          <a:p>
            <a:pPr lvl="1"/>
            <a:r>
              <a:rPr lang="en-US" sz="1800" dirty="0"/>
              <a:t>Details of an automated investigation</a:t>
            </a:r>
          </a:p>
        </p:txBody>
      </p:sp>
      <p:sp>
        <p:nvSpPr>
          <p:cNvPr id="3" name="Text Placeholder 2"/>
          <p:cNvSpPr>
            <a:spLocks noGrp="1"/>
          </p:cNvSpPr>
          <p:nvPr>
            <p:ph type="body" sz="quarter" idx="4294967295"/>
          </p:nvPr>
        </p:nvSpPr>
        <p:spPr>
          <a:xfrm>
            <a:off x="1355725" y="2411413"/>
            <a:ext cx="7788275" cy="320675"/>
          </a:xfrm>
        </p:spPr>
        <p:txBody>
          <a:bodyPr/>
          <a:lstStyle/>
          <a:p>
            <a:pPr lvl="1"/>
            <a:r>
              <a:rPr lang="en-US" sz="1800" dirty="0"/>
              <a:t>How an automated investigation expands its scope</a:t>
            </a:r>
          </a:p>
        </p:txBody>
      </p:sp>
      <p:sp>
        <p:nvSpPr>
          <p:cNvPr id="4" name="Text Placeholder 3"/>
          <p:cNvSpPr>
            <a:spLocks noGrp="1"/>
          </p:cNvSpPr>
          <p:nvPr>
            <p:ph type="body" sz="quarter" idx="4294967295"/>
          </p:nvPr>
        </p:nvSpPr>
        <p:spPr>
          <a:xfrm>
            <a:off x="1355725" y="2882900"/>
            <a:ext cx="7788275" cy="319088"/>
          </a:xfrm>
        </p:spPr>
        <p:txBody>
          <a:bodyPr/>
          <a:lstStyle/>
          <a:p>
            <a:pPr lvl="1"/>
            <a:r>
              <a:rPr lang="en-US" sz="1800" dirty="0"/>
              <a:t>How threats are remediated</a:t>
            </a:r>
          </a:p>
        </p:txBody>
      </p:sp>
      <p:sp>
        <p:nvSpPr>
          <p:cNvPr id="5" name="Text Placeholder 4"/>
          <p:cNvSpPr>
            <a:spLocks noGrp="1"/>
          </p:cNvSpPr>
          <p:nvPr>
            <p:ph type="body" sz="quarter" idx="4294967295"/>
          </p:nvPr>
        </p:nvSpPr>
        <p:spPr>
          <a:xfrm>
            <a:off x="1355725" y="3352800"/>
            <a:ext cx="7788275" cy="320675"/>
          </a:xfrm>
        </p:spPr>
        <p:txBody>
          <a:bodyPr/>
          <a:lstStyle/>
          <a:p>
            <a:pPr lvl="1"/>
            <a:r>
              <a:rPr lang="en-US" sz="1800" dirty="0"/>
              <a:t>Automation levels in automated investigation and remediation capabilities</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4294967295"/>
          </p:nvPr>
        </p:nvSpPr>
        <p:spPr>
          <a:xfrm>
            <a:off x="1355725" y="3824288"/>
            <a:ext cx="7788275" cy="319087"/>
          </a:xfrm>
        </p:spPr>
        <p:txBody>
          <a:bodyPr/>
          <a:lstStyle/>
          <a:p>
            <a:pPr lvl="1"/>
            <a:r>
              <a:rPr lang="en-US" sz="1800" dirty="0"/>
              <a:t>Important points about automation levels</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313983" y="1420270"/>
            <a:ext cx="428968" cy="429029"/>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313983" y="1890238"/>
            <a:ext cx="428968" cy="429029"/>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313983" y="2360207"/>
            <a:ext cx="428968" cy="429029"/>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313983" y="2830176"/>
            <a:ext cx="428968" cy="429029"/>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313983" y="3300145"/>
            <a:ext cx="428968" cy="429029"/>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313983" y="3770112"/>
            <a:ext cx="428968" cy="429029"/>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spTree>
    <p:extLst>
      <p:ext uri="{BB962C8B-B14F-4D97-AF65-F5344CB8AC3E}">
        <p14:creationId xmlns:p14="http://schemas.microsoft.com/office/powerpoint/2010/main" val="19976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836544" y="736394"/>
            <a:ext cx="7539420" cy="3547021"/>
          </a:xfrm>
        </p:spPr>
        <p:txBody>
          <a:bodyPr/>
          <a:lstStyle/>
          <a:p>
            <a:pPr>
              <a:lnSpc>
                <a:spcPct val="100000"/>
              </a:lnSpc>
            </a:pPr>
            <a:r>
              <a:rPr lang="en-US" sz="15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180096" y="1517591"/>
            <a:ext cx="7348808" cy="3241088"/>
          </a:xfrm>
          <a:prstGeom prst="rect">
            <a:avLst/>
          </a:prstGeom>
        </p:spPr>
      </p:pic>
    </p:spTree>
    <p:extLst>
      <p:ext uri="{BB962C8B-B14F-4D97-AF65-F5344CB8AC3E}">
        <p14:creationId xmlns:p14="http://schemas.microsoft.com/office/powerpoint/2010/main" val="2657463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Identity</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746120" y="877069"/>
            <a:ext cx="7651759" cy="3697573"/>
          </a:xfrm>
          <a:prstGeom prst="rect">
            <a:avLst/>
          </a:prstGeom>
        </p:spPr>
      </p:pic>
    </p:spTree>
    <p:extLst>
      <p:ext uri="{BB962C8B-B14F-4D97-AF65-F5344CB8AC3E}">
        <p14:creationId xmlns:p14="http://schemas.microsoft.com/office/powerpoint/2010/main" val="181407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a:t>
            </a:r>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94" y="1389413"/>
            <a:ext cx="5710103" cy="1104032"/>
          </a:xfrm>
          <a:prstGeom prst="rect">
            <a:avLst/>
          </a:prstGeom>
        </p:spPr>
      </p:pic>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15" y="3297367"/>
            <a:ext cx="7841138" cy="1104032"/>
          </a:xfrm>
          <a:prstGeom prst="rect">
            <a:avLst/>
          </a:prstGeom>
        </p:spPr>
      </p:pic>
    </p:spTree>
    <p:extLst>
      <p:ext uri="{BB962C8B-B14F-4D97-AF65-F5344CB8AC3E}">
        <p14:creationId xmlns:p14="http://schemas.microsoft.com/office/powerpoint/2010/main" val="125283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pic>
        <p:nvPicPr>
          <p:cNvPr id="4" name="Picture 2" descr="Steps for adding Microsoft Defender for Office to the Defender evaluation environment.">
            <a:extLst>
              <a:ext uri="{FF2B5EF4-FFF2-40B4-BE49-F238E27FC236}">
                <a16:creationId xmlns:a16="http://schemas.microsoft.com/office/drawing/2014/main" id="{157971DB-086E-4AA5-A113-73A245F9B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544" y="592058"/>
            <a:ext cx="3872912" cy="44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66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0"/>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idx="1"/>
          </p:nvPr>
        </p:nvSpPr>
        <p:spPr>
          <a:ln>
            <a:solidFill>
              <a:schemeClr val="accent1"/>
            </a:solidFill>
          </a:ln>
        </p:spPr>
        <p:txBody>
          <a:bodyPr/>
          <a:lstStyle/>
          <a:p>
            <a:r>
              <a:rPr lang="en-US" dirty="0"/>
              <a:t>Sample ASR Rules:</a:t>
            </a:r>
          </a:p>
          <a:p>
            <a:pPr marL="214313" lvl="1" indent="-214313">
              <a:buFont typeface="Arial" panose="020B0604020202020204" pitchFamily="34" charset="0"/>
              <a:buChar char="•"/>
            </a:pPr>
            <a:r>
              <a:rPr lang="en-US" dirty="0"/>
              <a:t>Block executable content from email client and webmail</a:t>
            </a:r>
          </a:p>
          <a:p>
            <a:pPr marL="214313" lvl="1" indent="-214313">
              <a:buFont typeface="Arial" panose="020B0604020202020204" pitchFamily="34" charset="0"/>
              <a:buChar char="•"/>
            </a:pPr>
            <a:r>
              <a:rPr lang="en-US" dirty="0"/>
              <a:t>Block all Office applications from creating child processes</a:t>
            </a:r>
          </a:p>
          <a:p>
            <a:pPr marL="214313" lvl="1" indent="-214313">
              <a:buFont typeface="Arial" panose="020B0604020202020204" pitchFamily="34" charset="0"/>
              <a:buChar char="•"/>
            </a:pPr>
            <a:r>
              <a:rPr lang="en-US" dirty="0"/>
              <a:t>Block Office applications from creating executable content</a:t>
            </a:r>
          </a:p>
          <a:p>
            <a:pPr marL="214313" lvl="1" indent="-214313">
              <a:buFont typeface="Arial" panose="020B0604020202020204" pitchFamily="34" charset="0"/>
              <a:buChar char="•"/>
            </a:pPr>
            <a:r>
              <a:rPr lang="en-US" dirty="0"/>
              <a:t>Block Office applications from injecting code into other processes</a:t>
            </a:r>
          </a:p>
          <a:p>
            <a:pPr marL="214313" lvl="1" indent="-214313">
              <a:buFont typeface="Arial" panose="020B0604020202020204" pitchFamily="34" charset="0"/>
              <a:buChar char="•"/>
            </a:pPr>
            <a:r>
              <a:rPr lang="en-US" dirty="0"/>
              <a:t>Block execution of potentially obfuscated scripts</a:t>
            </a:r>
          </a:p>
          <a:p>
            <a:pPr marL="214313" lvl="1" indent="-214313">
              <a:buFont typeface="Arial" panose="020B0604020202020204" pitchFamily="34" charset="0"/>
              <a:buChar char="•"/>
            </a:pPr>
            <a:r>
              <a:rPr lang="en-US" dirty="0"/>
              <a:t>Use advanced protection against ransomware</a:t>
            </a:r>
          </a:p>
        </p:txBody>
      </p:sp>
    </p:spTree>
    <p:extLst>
      <p:ext uri="{BB962C8B-B14F-4D97-AF65-F5344CB8AC3E}">
        <p14:creationId xmlns:p14="http://schemas.microsoft.com/office/powerpoint/2010/main" val="177044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Microsoft Defender for Cloud</a:t>
            </a:r>
          </a:p>
          <a:p>
            <a:r>
              <a:rPr lang="en-US" dirty="0"/>
              <a:t>Microsoft Sentinel</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Explain Microsoft Defender for Cloud</a:t>
            </a:r>
          </a:p>
        </p:txBody>
      </p:sp>
      <p:sp>
        <p:nvSpPr>
          <p:cNvPr id="3" name="Content Placeholder 2">
            <a:extLst>
              <a:ext uri="{FF2B5EF4-FFF2-40B4-BE49-F238E27FC236}">
                <a16:creationId xmlns:a16="http://schemas.microsoft.com/office/drawing/2014/main" id="{949CEC76-763F-AA4A-02CD-BD3B01ABC08A}"/>
              </a:ext>
            </a:extLst>
          </p:cNvPr>
          <p:cNvSpPr>
            <a:spLocks noGrp="1"/>
          </p:cNvSpPr>
          <p:nvPr>
            <p:ph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A91F8D3-C7E2-444B-AAA6-7179E0981394}"/>
              </a:ext>
            </a:extLst>
          </p:cNvPr>
          <p:cNvPicPr>
            <a:picLocks noChangeAspect="1"/>
          </p:cNvPicPr>
          <p:nvPr/>
        </p:nvPicPr>
        <p:blipFill>
          <a:blip r:embed="rId3"/>
          <a:stretch>
            <a:fillRect/>
          </a:stretch>
        </p:blipFill>
        <p:spPr>
          <a:xfrm>
            <a:off x="287047" y="1268073"/>
            <a:ext cx="8569907" cy="2607354"/>
          </a:xfrm>
          <a:prstGeom prst="rect">
            <a:avLst/>
          </a:prstGeom>
        </p:spPr>
      </p:pic>
    </p:spTree>
    <p:extLst>
      <p:ext uri="{BB962C8B-B14F-4D97-AF65-F5344CB8AC3E}">
        <p14:creationId xmlns:p14="http://schemas.microsoft.com/office/powerpoint/2010/main" val="2645270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workload protections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a:lnSpc>
                <a:spcPct val="100000"/>
              </a:lnSpc>
            </a:pPr>
            <a:r>
              <a:rPr lang="en-US" sz="1500" dirty="0"/>
              <a:t>Microsoft Defender for Cloud, brings advanced, intelligent protection to your Azure and hybrid resources and workloads.</a:t>
            </a:r>
          </a:p>
        </p:txBody>
      </p:sp>
      <p:pic>
        <p:nvPicPr>
          <p:cNvPr id="7" name="Picture 6" descr="Screenshot of Cloud Workload Protections">
            <a:extLst>
              <a:ext uri="{FF2B5EF4-FFF2-40B4-BE49-F238E27FC236}">
                <a16:creationId xmlns:a16="http://schemas.microsoft.com/office/drawing/2014/main" id="{35F4B73D-E393-4F51-852D-B68AA7970EC3}"/>
              </a:ext>
            </a:extLst>
          </p:cNvPr>
          <p:cNvPicPr>
            <a:picLocks noChangeAspect="1"/>
          </p:cNvPicPr>
          <p:nvPr/>
        </p:nvPicPr>
        <p:blipFill>
          <a:blip r:embed="rId3"/>
          <a:stretch>
            <a:fillRect/>
          </a:stretch>
        </p:blipFill>
        <p:spPr>
          <a:xfrm>
            <a:off x="2818460" y="683668"/>
            <a:ext cx="5425427" cy="4297940"/>
          </a:xfrm>
          <a:prstGeom prst="rect">
            <a:avLst/>
          </a:prstGeom>
        </p:spPr>
      </p:pic>
    </p:spTree>
    <p:extLst>
      <p:ext uri="{BB962C8B-B14F-4D97-AF65-F5344CB8AC3E}">
        <p14:creationId xmlns:p14="http://schemas.microsoft.com/office/powerpoint/2010/main" val="247395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Suppression Rule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207114" y="1062966"/>
            <a:ext cx="3332920" cy="3547021"/>
          </a:xfrm>
        </p:spPr>
        <p:txBody>
          <a:bodyPr/>
          <a:lstStyle/>
          <a:p>
            <a:pPr>
              <a:lnSpc>
                <a:spcPct val="100000"/>
              </a:lnSpc>
            </a:pPr>
            <a:r>
              <a:rPr lang="en-US" sz="1800" dirty="0"/>
              <a:t>A suppression rule can be useful to suppress alerts that you've identified as false positives or alerts that are being triggered too often to be useful.</a:t>
            </a:r>
          </a:p>
        </p:txBody>
      </p:sp>
      <p:pic>
        <p:nvPicPr>
          <p:cNvPr id="8" name="Picture 7" descr="screen to suppress rules in Azure Defender.">
            <a:extLst>
              <a:ext uri="{FF2B5EF4-FFF2-40B4-BE49-F238E27FC236}">
                <a16:creationId xmlns:a16="http://schemas.microsoft.com/office/drawing/2014/main" id="{FE622339-329D-4B75-9D6C-DF93D590A6BB}"/>
              </a:ext>
            </a:extLst>
          </p:cNvPr>
          <p:cNvPicPr>
            <a:picLocks noChangeAspect="1"/>
          </p:cNvPicPr>
          <p:nvPr/>
        </p:nvPicPr>
        <p:blipFill>
          <a:blip r:embed="rId3"/>
          <a:stretch>
            <a:fillRect/>
          </a:stretch>
        </p:blipFill>
        <p:spPr>
          <a:xfrm>
            <a:off x="6116460" y="1078836"/>
            <a:ext cx="2292040" cy="3973559"/>
          </a:xfrm>
          <a:prstGeom prst="rect">
            <a:avLst/>
          </a:prstGeom>
        </p:spPr>
      </p:pic>
    </p:spTree>
    <p:extLst>
      <p:ext uri="{BB962C8B-B14F-4D97-AF65-F5344CB8AC3E}">
        <p14:creationId xmlns:p14="http://schemas.microsoft.com/office/powerpoint/2010/main" val="188873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Sentinel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Microsoft Sentinel is a cloud-native SIEM. A SIEM system is a tool that an organization uses to collect, analyze, and perform security operations on its computer systems.</a:t>
            </a:r>
          </a:p>
        </p:txBody>
      </p:sp>
      <p:pic>
        <p:nvPicPr>
          <p:cNvPr id="5" name="Graphic 4" descr="process for Azure Sentinel explained.">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234" y="1982616"/>
            <a:ext cx="8537532" cy="2012915"/>
          </a:xfrm>
          <a:prstGeom prst="rect">
            <a:avLst/>
          </a:prstGeom>
        </p:spPr>
      </p:pic>
    </p:spTree>
    <p:extLst>
      <p:ext uri="{BB962C8B-B14F-4D97-AF65-F5344CB8AC3E}">
        <p14:creationId xmlns:p14="http://schemas.microsoft.com/office/powerpoint/2010/main" val="4121172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KQL Syntax</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697219" y="1669775"/>
            <a:ext cx="7749562" cy="3267418"/>
          </a:xfrm>
          <a:prstGeom prst="rect">
            <a:avLst/>
          </a:prstGeom>
        </p:spPr>
      </p:pic>
    </p:spTree>
    <p:extLst>
      <p:ext uri="{BB962C8B-B14F-4D97-AF65-F5344CB8AC3E}">
        <p14:creationId xmlns:p14="http://schemas.microsoft.com/office/powerpoint/2010/main" val="1525228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 = 7d;</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r>
              <a:rPr lang="en-US" sz="1800" dirty="0">
                <a:latin typeface="Cascadia Code" panose="020B0609020000020004" pitchFamily="49" charset="0"/>
                <a:ea typeface="Cascadia Code" panose="020B0609020000020004" pitchFamily="49" charset="0"/>
                <a:cs typeface="Cascadia Code" panose="020B0609020000020004" pitchFamily="49" charset="0"/>
              </a:rPr>
              <a:t> = 4688;</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&gt;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*2) and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&lt;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 count() by Account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&lt; 10;</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 where Account contains "</a:t>
            </a:r>
            <a:r>
              <a:rPr lang="en-US" dirty="0"/>
              <a:t>Mal"</a:t>
            </a:r>
          </a:p>
        </p:txBody>
      </p:sp>
    </p:spTree>
    <p:extLst>
      <p:ext uri="{BB962C8B-B14F-4D97-AF65-F5344CB8AC3E}">
        <p14:creationId xmlns:p14="http://schemas.microsoft.com/office/powerpoint/2010/main" val="1764423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"err"</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in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SecurityEvent,SecurityAlert,A</a:t>
            </a:r>
            <a:r>
              <a:rPr lang="en-US" sz="1800" dirty="0">
                <a:latin typeface="Cascadia Code" panose="020B0609020000020004" pitchFamily="49" charset="0"/>
                <a:ea typeface="Cascadia Code" panose="020B0609020000020004" pitchFamily="49" charset="0"/>
                <a:cs typeface="Cascadia Code" panose="020B0609020000020004" pitchFamily="49" charset="0"/>
              </a:rPr>
              <a:t>*) "err"</a:t>
            </a:r>
          </a:p>
        </p:txBody>
      </p:sp>
    </p:spTree>
    <p:extLst>
      <p:ext uri="{BB962C8B-B14F-4D97-AF65-F5344CB8AC3E}">
        <p14:creationId xmlns:p14="http://schemas.microsoft.com/office/powerpoint/2010/main" val="33848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58017"/>
            <a:ext cx="7539420" cy="3547021"/>
          </a:xfrm>
        </p:spPr>
        <p:txBody>
          <a:bodyPr/>
          <a:lstStyle/>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ago(1d)</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 and EventID == "4624"</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EventID == 4624</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AccountType</a:t>
            </a:r>
            <a:r>
              <a:rPr lang="en-US" sz="1600" dirty="0">
                <a:latin typeface="Cascadia Code" panose="020B0609020000020004" pitchFamily="49" charset="0"/>
                <a:ea typeface="Cascadia Code" panose="020B0609020000020004" pitchFamily="49" charset="0"/>
                <a:cs typeface="Cascadia Code" panose="020B0609020000020004" pitchFamily="49" charset="0"/>
              </a:rPr>
              <a:t> =~ "user"</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 | where EventID in (4624, 4625</a:t>
            </a:r>
            <a:r>
              <a:rPr lang="en-US" sz="2000" dirty="0"/>
              <a:t>)</a:t>
            </a:r>
          </a:p>
        </p:txBody>
      </p:sp>
    </p:spTree>
    <p:extLst>
      <p:ext uri="{BB962C8B-B14F-4D97-AF65-F5344CB8AC3E}">
        <p14:creationId xmlns:p14="http://schemas.microsoft.com/office/powerpoint/2010/main" val="254149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p:txBody>
      </p:sp>
    </p:spTree>
    <p:extLst>
      <p:ext uri="{BB962C8B-B14F-4D97-AF65-F5344CB8AC3E}">
        <p14:creationId xmlns:p14="http://schemas.microsoft.com/office/powerpoint/2010/main" val="90856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/sc200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0805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 Computer, Account</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project-away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9344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44954"/>
            <a:ext cx="7539420" cy="3547021"/>
          </a:xfrm>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"4624"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join kind = inner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where EventID == "4634"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on Account</a:t>
            </a:r>
          </a:p>
        </p:txBody>
      </p:sp>
    </p:spTree>
    <p:extLst>
      <p:ext uri="{BB962C8B-B14F-4D97-AF65-F5344CB8AC3E}">
        <p14:creationId xmlns:p14="http://schemas.microsoft.com/office/powerpoint/2010/main" val="2028323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Query Multiple Workspaces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470264" y="798239"/>
            <a:ext cx="8086168" cy="3547021"/>
          </a:xfrm>
        </p:spPr>
        <p:txBody>
          <a:bodyPr/>
          <a:lstStyle/>
          <a:p>
            <a:pPr marL="0" indent="0">
              <a:buNone/>
            </a:pP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//Workspace A</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union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workspace("&lt;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WorkspaceID</a:t>
            </a:r>
            <a:r>
              <a:rPr lang="en-GB" sz="1800" dirty="0">
                <a:latin typeface="Cascadia Code" panose="020B0609020000020004" pitchFamily="49" charset="0"/>
                <a:ea typeface="Cascadia Code" panose="020B0609020000020004" pitchFamily="49" charset="0"/>
                <a:cs typeface="Cascadia Code" panose="020B0609020000020004" pitchFamily="49" charset="0"/>
              </a:rPr>
              <a:t> for workspace B&gt;").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CountFailed</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(Status == "Failed")</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TimeStatus</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GB" sz="1800" dirty="0">
                <a:latin typeface="Cascadia Code" panose="020B0609020000020004" pitchFamily="49" charset="0"/>
                <a:ea typeface="Cascadia Code" panose="020B0609020000020004" pitchFamily="49" charset="0"/>
                <a:cs typeface="Cascadia Code" panose="020B0609020000020004" pitchFamily="49" charset="0"/>
              </a:rPr>
              <a:t> &gt; ago(90d))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4613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Logic App Visual Designer</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1669575" y="859225"/>
            <a:ext cx="5988526" cy="3665352"/>
          </a:xfrm>
          <a:prstGeom prst="rect">
            <a:avLst/>
          </a:prstGeom>
        </p:spPr>
      </p:pic>
    </p:spTree>
    <p:extLst>
      <p:ext uri="{BB962C8B-B14F-4D97-AF65-F5344CB8AC3E}">
        <p14:creationId xmlns:p14="http://schemas.microsoft.com/office/powerpoint/2010/main" val="154791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14425</TotalTime>
  <Words>1491</Words>
  <Application>Microsoft Office PowerPoint</Application>
  <PresentationFormat>On-screen Show (16:9)</PresentationFormat>
  <Paragraphs>295</Paragraphs>
  <Slides>54</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Cascadia Code</vt:lpstr>
      <vt:lpstr>Consolas</vt:lpstr>
      <vt:lpstr>Segoe UI</vt:lpstr>
      <vt:lpstr>Segoe UI Light</vt:lpstr>
      <vt:lpstr>Tahoma</vt:lpstr>
      <vt:lpstr>Wingdings</vt:lpstr>
      <vt:lpstr>Standard_LiveLessons_2017</vt:lpstr>
      <vt:lpstr>Exam SC-200: Microsoft Security Operations Analyst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Security Operations Analyst Associate</vt:lpstr>
      <vt:lpstr>PowerPoint Presentation</vt:lpstr>
      <vt:lpstr>PowerPoint Presentation</vt:lpstr>
      <vt:lpstr>PowerPoint Presentation</vt:lpstr>
      <vt:lpstr>PowerPoint Presentation</vt:lpstr>
      <vt:lpstr>Identity &amp; Access Admin Associate</vt:lpstr>
      <vt:lpstr>Information Protection Admin Assoc.</vt:lpstr>
      <vt:lpstr>Cybersecurity Architect Expert</vt:lpstr>
      <vt:lpstr> </vt:lpstr>
      <vt:lpstr>Thank you!</vt:lpstr>
      <vt:lpstr>Microsoft 365 Defender</vt:lpstr>
      <vt:lpstr>Identity and Access Scenario</vt:lpstr>
      <vt:lpstr>Tenant vs. Subscription</vt:lpstr>
      <vt:lpstr>Hybrid Identity</vt:lpstr>
      <vt:lpstr>Azure Management Scopes</vt:lpstr>
      <vt:lpstr>Microsoft 365 Defender</vt:lpstr>
      <vt:lpstr>Microsoft Defender for Endpoint</vt:lpstr>
      <vt:lpstr>Microsoft 365 Defender</vt:lpstr>
      <vt:lpstr>Microsoft 365 Defender</vt:lpstr>
      <vt:lpstr>Microsoft Defender for Endpoint</vt:lpstr>
      <vt:lpstr>Microsoft 365 Defender in a Modern SOC</vt:lpstr>
      <vt:lpstr>Alerts</vt:lpstr>
      <vt:lpstr>Manage automated investigations</vt:lpstr>
      <vt:lpstr>Microsoft Defender for Office 365</vt:lpstr>
      <vt:lpstr>Microsoft Defender for Identity</vt:lpstr>
      <vt:lpstr>Azure AD Identity Protection</vt:lpstr>
      <vt:lpstr>Microsoft Defender for Endpoint</vt:lpstr>
      <vt:lpstr>Enable attack surface reduction rules</vt:lpstr>
      <vt:lpstr>Explain Microsoft Defender for Cloud</vt:lpstr>
      <vt:lpstr>Microsoft Defender for Cloud workload protections</vt:lpstr>
      <vt:lpstr>Microsoft Defender for Cloud Suppression Rule</vt:lpstr>
      <vt:lpstr>Microsoft Sentinel</vt:lpstr>
      <vt:lpstr>Log Analytics</vt:lpstr>
      <vt:lpstr>KQL Syntax</vt:lpstr>
      <vt:lpstr>Use the let statement</vt:lpstr>
      <vt:lpstr>Use the search operator</vt:lpstr>
      <vt:lpstr>Use the where operator</vt:lpstr>
      <vt:lpstr>Use the extend operator</vt:lpstr>
      <vt:lpstr>Use the order by operator</vt:lpstr>
      <vt:lpstr>Use the project operators</vt:lpstr>
      <vt:lpstr>Use the join operator</vt:lpstr>
      <vt:lpstr>Query Multiple Workspaces</vt:lpstr>
      <vt:lpstr>Logic App Visual Designer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245</cp:revision>
  <dcterms:created xsi:type="dcterms:W3CDTF">2015-09-28T19:52:00Z</dcterms:created>
  <dcterms:modified xsi:type="dcterms:W3CDTF">2022-08-25T12:50:44Z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